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49" r:id="rId3"/>
    <p:sldId id="350" r:id="rId4"/>
    <p:sldId id="348" r:id="rId5"/>
    <p:sldId id="261" r:id="rId6"/>
  </p:sldIdLst>
  <p:sldSz cx="9144000" cy="6858000" type="screen4x3"/>
  <p:notesSz cx="6888163" cy="1001712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laneación" initials="P" lastIdx="1" clrIdx="0">
    <p:extLst>
      <p:ext uri="{19B8F6BF-5375-455C-9EA6-DF929625EA0E}">
        <p15:presenceInfo xmlns:p15="http://schemas.microsoft.com/office/powerpoint/2012/main" userId="Planeació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109" d="100"/>
          <a:sy n="109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EJECUCIÓN PLAN ESTRATEGICO </a:t>
            </a:r>
          </a:p>
          <a:p>
            <a:pPr>
              <a:defRPr/>
            </a:pPr>
            <a:r>
              <a:rPr lang="en-US"/>
              <a:t>IV TRIMESTRE 2018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(2).xlsx]Hoja1'!$D$8</c:f>
            </c:numRef>
          </c:val>
          <c:extLst>
            <c:ext xmlns:c16="http://schemas.microsoft.com/office/drawing/2014/chart" uri="{C3380CC4-5D6E-409C-BE32-E72D297353CC}">
              <c16:uniqueId val="{00000000-51F7-4942-93C7-5CABD2EC5807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(2).xlsx]Hoja1'!$E$8</c:f>
            </c:numRef>
          </c:val>
          <c:extLst>
            <c:ext xmlns:c16="http://schemas.microsoft.com/office/drawing/2014/chart" uri="{C3380CC4-5D6E-409C-BE32-E72D297353CC}">
              <c16:uniqueId val="{00000001-51F7-4942-93C7-5CABD2EC5807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(2).xlsx]Hoja1'!$F$8</c:f>
              <c:numCache>
                <c:formatCode>0%</c:formatCode>
                <c:ptCount val="1"/>
                <c:pt idx="0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F7-4942-93C7-5CABD2EC5807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(2).xlsx]Hoja1'!$G$8</c:f>
            </c:numRef>
          </c:val>
          <c:extLst>
            <c:ext xmlns:c16="http://schemas.microsoft.com/office/drawing/2014/chart" uri="{C3380CC4-5D6E-409C-BE32-E72D297353CC}">
              <c16:uniqueId val="{00000003-51F7-4942-93C7-5CABD2EC5807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(2).xlsx]Hoja1'!$H$8</c:f>
            </c:numRef>
          </c:val>
          <c:extLst>
            <c:ext xmlns:c16="http://schemas.microsoft.com/office/drawing/2014/chart" uri="{C3380CC4-5D6E-409C-BE32-E72D297353CC}">
              <c16:uniqueId val="{00000004-51F7-4942-93C7-5CABD2EC5807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(2).xlsx]Hoja1'!$I$8</c:f>
            </c:numRef>
          </c:val>
          <c:extLst>
            <c:ext xmlns:c16="http://schemas.microsoft.com/office/drawing/2014/chart" uri="{C3380CC4-5D6E-409C-BE32-E72D297353CC}">
              <c16:uniqueId val="{00000005-51F7-4942-93C7-5CABD2EC5807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(2).xlsx]Hoja1'!$J$8</c:f>
            </c:numRef>
          </c:val>
          <c:extLst>
            <c:ext xmlns:c16="http://schemas.microsoft.com/office/drawing/2014/chart" uri="{C3380CC4-5D6E-409C-BE32-E72D297353CC}">
              <c16:uniqueId val="{00000006-51F7-4942-93C7-5CABD2EC5807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(2).xlsx]Hoja1'!$K$8</c:f>
            </c:numRef>
          </c:val>
          <c:extLst>
            <c:ext xmlns:c16="http://schemas.microsoft.com/office/drawing/2014/chart" uri="{C3380CC4-5D6E-409C-BE32-E72D297353CC}">
              <c16:uniqueId val="{00000007-51F7-4942-93C7-5CABD2EC5807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(2).xlsx]Hoja1'!$L$8</c:f>
            </c:numRef>
          </c:val>
          <c:extLst>
            <c:ext xmlns:c16="http://schemas.microsoft.com/office/drawing/2014/chart" uri="{C3380CC4-5D6E-409C-BE32-E72D297353CC}">
              <c16:uniqueId val="{00000008-51F7-4942-93C7-5CABD2EC5807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(2).xlsx]Hoja1'!$M$8</c:f>
            </c:numRef>
          </c:val>
          <c:extLst>
            <c:ext xmlns:c16="http://schemas.microsoft.com/office/drawing/2014/chart" uri="{C3380CC4-5D6E-409C-BE32-E72D297353CC}">
              <c16:uniqueId val="{00000009-51F7-4942-93C7-5CABD2EC5807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(2).xlsx]Hoja1'!$N$8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1F7-4942-93C7-5CABD2EC58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34530255"/>
        <c:axId val="1834533167"/>
        <c:axId val="0"/>
      </c:bar3DChart>
      <c:catAx>
        <c:axId val="1834530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4533167"/>
        <c:crosses val="autoZero"/>
        <c:auto val="1"/>
        <c:lblAlgn val="ctr"/>
        <c:lblOffset val="100"/>
        <c:noMultiLvlLbl val="0"/>
      </c:catAx>
      <c:valAx>
        <c:axId val="183453316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4530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EJECUCIÓN</a:t>
            </a:r>
            <a:r>
              <a:rPr lang="en-US" baseline="0"/>
              <a:t> PLAN DE ACCIÓN</a:t>
            </a:r>
          </a:p>
          <a:p>
            <a:pPr>
              <a:defRPr/>
            </a:pPr>
            <a:r>
              <a:rPr lang="en-US" baseline="0"/>
              <a:t>IV TRIMESTRE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(2).xlsx]Hoja1'!$D$9</c:f>
            </c:numRef>
          </c:val>
          <c:extLst>
            <c:ext xmlns:c16="http://schemas.microsoft.com/office/drawing/2014/chart" uri="{C3380CC4-5D6E-409C-BE32-E72D297353CC}">
              <c16:uniqueId val="{00000000-6783-46D9-A49F-D8665ED3C349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(2).xlsx]Hoja1'!$E$9</c:f>
            </c:numRef>
          </c:val>
          <c:extLst>
            <c:ext xmlns:c16="http://schemas.microsoft.com/office/drawing/2014/chart" uri="{C3380CC4-5D6E-409C-BE32-E72D297353CC}">
              <c16:uniqueId val="{00000001-6783-46D9-A49F-D8665ED3C349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(2).xlsx]Hoja1'!$F$9</c:f>
              <c:numCache>
                <c:formatCode>0%</c:formatCode>
                <c:ptCount val="1"/>
                <c:pt idx="0">
                  <c:v>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83-46D9-A49F-D8665ED3C349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(2).xlsx]Hoja1'!$G$9</c:f>
            </c:numRef>
          </c:val>
          <c:extLst>
            <c:ext xmlns:c16="http://schemas.microsoft.com/office/drawing/2014/chart" uri="{C3380CC4-5D6E-409C-BE32-E72D297353CC}">
              <c16:uniqueId val="{00000003-6783-46D9-A49F-D8665ED3C349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(2).xlsx]Hoja1'!$H$9</c:f>
            </c:numRef>
          </c:val>
          <c:extLst>
            <c:ext xmlns:c16="http://schemas.microsoft.com/office/drawing/2014/chart" uri="{C3380CC4-5D6E-409C-BE32-E72D297353CC}">
              <c16:uniqueId val="{00000004-6783-46D9-A49F-D8665ED3C349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(2).xlsx]Hoja1'!$I$9</c:f>
            </c:numRef>
          </c:val>
          <c:extLst>
            <c:ext xmlns:c16="http://schemas.microsoft.com/office/drawing/2014/chart" uri="{C3380CC4-5D6E-409C-BE32-E72D297353CC}">
              <c16:uniqueId val="{00000005-6783-46D9-A49F-D8665ED3C349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(2).xlsx]Hoja1'!$J$9</c:f>
            </c:numRef>
          </c:val>
          <c:extLst>
            <c:ext xmlns:c16="http://schemas.microsoft.com/office/drawing/2014/chart" uri="{C3380CC4-5D6E-409C-BE32-E72D297353CC}">
              <c16:uniqueId val="{00000006-6783-46D9-A49F-D8665ED3C349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(2).xlsx]Hoja1'!$K$9</c:f>
            </c:numRef>
          </c:val>
          <c:extLst>
            <c:ext xmlns:c16="http://schemas.microsoft.com/office/drawing/2014/chart" uri="{C3380CC4-5D6E-409C-BE32-E72D297353CC}">
              <c16:uniqueId val="{00000007-6783-46D9-A49F-D8665ED3C349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(2).xlsx]Hoja1'!$L$9</c:f>
            </c:numRef>
          </c:val>
          <c:extLst>
            <c:ext xmlns:c16="http://schemas.microsoft.com/office/drawing/2014/chart" uri="{C3380CC4-5D6E-409C-BE32-E72D297353CC}">
              <c16:uniqueId val="{00000008-6783-46D9-A49F-D8665ED3C349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(2).xlsx]Hoja1'!$M$9</c:f>
            </c:numRef>
          </c:val>
          <c:extLst>
            <c:ext xmlns:c16="http://schemas.microsoft.com/office/drawing/2014/chart" uri="{C3380CC4-5D6E-409C-BE32-E72D297353CC}">
              <c16:uniqueId val="{00000009-6783-46D9-A49F-D8665ED3C349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(2).xlsx]Hoja1'!$N$9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783-46D9-A49F-D8665ED3C3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2410383"/>
        <c:axId val="1460938255"/>
        <c:axId val="0"/>
      </c:bar3DChart>
      <c:catAx>
        <c:axId val="145241038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60938255"/>
        <c:crosses val="autoZero"/>
        <c:auto val="1"/>
        <c:lblAlgn val="ctr"/>
        <c:lblOffset val="100"/>
        <c:noMultiLvlLbl val="0"/>
      </c:catAx>
      <c:valAx>
        <c:axId val="1460938255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24103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EJECUCIÓN</a:t>
            </a:r>
            <a:r>
              <a:rPr lang="en-US" baseline="0" dirty="0"/>
              <a:t> PLAN </a:t>
            </a:r>
            <a:r>
              <a:rPr lang="en-US" baseline="0" dirty="0" smtClean="0"/>
              <a:t>SECTORIAL</a:t>
            </a:r>
            <a:endParaRPr lang="en-US" baseline="0" dirty="0"/>
          </a:p>
          <a:p>
            <a:pPr>
              <a:defRPr/>
            </a:pPr>
            <a:r>
              <a:rPr lang="en-US" baseline="0" dirty="0"/>
              <a:t>IV TRIMESTRE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(2).xlsx]Hoja1'!$D$9</c:f>
            </c:numRef>
          </c:val>
          <c:extLst>
            <c:ext xmlns:c16="http://schemas.microsoft.com/office/drawing/2014/chart" uri="{C3380CC4-5D6E-409C-BE32-E72D297353CC}">
              <c16:uniqueId val="{00000000-BACB-4369-9B01-B29419F9DD29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(2).xlsx]Hoja1'!$E$9</c:f>
            </c:numRef>
          </c:val>
          <c:extLst>
            <c:ext xmlns:c16="http://schemas.microsoft.com/office/drawing/2014/chart" uri="{C3380CC4-5D6E-409C-BE32-E72D297353CC}">
              <c16:uniqueId val="{00000001-BACB-4369-9B01-B29419F9DD29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(2).xlsx]Hoja1'!$F$9</c:f>
              <c:numCache>
                <c:formatCode>0%</c:formatCode>
                <c:ptCount val="1"/>
                <c:pt idx="0">
                  <c:v>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CB-4369-9B01-B29419F9DD29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(2).xlsx]Hoja1'!$G$9</c:f>
            </c:numRef>
          </c:val>
          <c:extLst>
            <c:ext xmlns:c16="http://schemas.microsoft.com/office/drawing/2014/chart" uri="{C3380CC4-5D6E-409C-BE32-E72D297353CC}">
              <c16:uniqueId val="{00000003-BACB-4369-9B01-B29419F9DD29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(2).xlsx]Hoja1'!$H$9</c:f>
            </c:numRef>
          </c:val>
          <c:extLst>
            <c:ext xmlns:c16="http://schemas.microsoft.com/office/drawing/2014/chart" uri="{C3380CC4-5D6E-409C-BE32-E72D297353CC}">
              <c16:uniqueId val="{00000004-BACB-4369-9B01-B29419F9DD29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(2).xlsx]Hoja1'!$I$9</c:f>
            </c:numRef>
          </c:val>
          <c:extLst>
            <c:ext xmlns:c16="http://schemas.microsoft.com/office/drawing/2014/chart" uri="{C3380CC4-5D6E-409C-BE32-E72D297353CC}">
              <c16:uniqueId val="{00000005-BACB-4369-9B01-B29419F9DD29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(2).xlsx]Hoja1'!$J$9</c:f>
            </c:numRef>
          </c:val>
          <c:extLst>
            <c:ext xmlns:c16="http://schemas.microsoft.com/office/drawing/2014/chart" uri="{C3380CC4-5D6E-409C-BE32-E72D297353CC}">
              <c16:uniqueId val="{00000006-BACB-4369-9B01-B29419F9DD29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(2).xlsx]Hoja1'!$K$9</c:f>
            </c:numRef>
          </c:val>
          <c:extLst>
            <c:ext xmlns:c16="http://schemas.microsoft.com/office/drawing/2014/chart" uri="{C3380CC4-5D6E-409C-BE32-E72D297353CC}">
              <c16:uniqueId val="{00000007-BACB-4369-9B01-B29419F9DD29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(2).xlsx]Hoja1'!$L$9</c:f>
            </c:numRef>
          </c:val>
          <c:extLst>
            <c:ext xmlns:c16="http://schemas.microsoft.com/office/drawing/2014/chart" uri="{C3380CC4-5D6E-409C-BE32-E72D297353CC}">
              <c16:uniqueId val="{00000008-BACB-4369-9B01-B29419F9DD29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(2).xlsx]Hoja1'!$M$9</c:f>
            </c:numRef>
          </c:val>
          <c:extLst>
            <c:ext xmlns:c16="http://schemas.microsoft.com/office/drawing/2014/chart" uri="{C3380CC4-5D6E-409C-BE32-E72D297353CC}">
              <c16:uniqueId val="{00000009-BACB-4369-9B01-B29419F9DD29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(2).xlsx]Hoja1'!$N$9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ACB-4369-9B01-B29419F9DD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2410383"/>
        <c:axId val="1460938255"/>
        <c:axId val="0"/>
      </c:bar3DChart>
      <c:catAx>
        <c:axId val="145241038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60938255"/>
        <c:crosses val="autoZero"/>
        <c:auto val="1"/>
        <c:lblAlgn val="ctr"/>
        <c:lblOffset val="100"/>
        <c:noMultiLvlLbl val="0"/>
      </c:catAx>
      <c:valAx>
        <c:axId val="1460938255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24103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D1876-C529-4EC4-9639-3087328C6BAE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4DF94-EC19-4C1B-80B7-C8996342869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9054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C98F-C2AE-465D-A9E4-DF16219919B0}" type="datetimeFigureOut">
              <a:rPr lang="es-CO" smtClean="0"/>
              <a:t>30/08/2019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975" y="4757738"/>
            <a:ext cx="5510213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1C772-2BAE-4B16-B49C-9B404400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838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4899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8648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87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1488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2662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0437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13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4467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3082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2075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914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86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CO" sz="4000" b="1" dirty="0" smtClean="0"/>
              <a:t/>
            </a:r>
            <a:br>
              <a:rPr lang="es-CO" sz="4000" b="1" dirty="0" smtClean="0"/>
            </a:br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sz="3600" b="1" dirty="0" smtClean="0"/>
              <a:t>RESULTADOS METAS DE GOBIERNO </a:t>
            </a: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/>
              <a:t/>
            </a:r>
            <a:br>
              <a:rPr lang="es-CO" sz="3600" dirty="0"/>
            </a:br>
            <a:endParaRPr lang="es-CO" sz="3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576064"/>
          </a:xfrm>
        </p:spPr>
        <p:txBody>
          <a:bodyPr>
            <a:normAutofit lnSpcReduction="10000"/>
          </a:bodyPr>
          <a:lstStyle/>
          <a:p>
            <a:r>
              <a:rPr lang="es-CO" b="1" dirty="0" smtClean="0"/>
              <a:t>IV </a:t>
            </a:r>
            <a:r>
              <a:rPr lang="es-CO" b="1" dirty="0"/>
              <a:t>TRIMESTRE </a:t>
            </a:r>
            <a:r>
              <a:rPr lang="es-CO" b="1" dirty="0" smtClean="0"/>
              <a:t>2018</a:t>
            </a:r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3203848" y="6309320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299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408712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</a:t>
            </a:r>
            <a:r>
              <a:rPr lang="es-ES" b="1" dirty="0" smtClean="0"/>
              <a:t>ESTRATEGICO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IV </a:t>
            </a:r>
            <a:r>
              <a:rPr lang="es-ES" b="1" dirty="0" smtClean="0"/>
              <a:t>TRIMESTRE 2018</a:t>
            </a:r>
            <a:endParaRPr lang="en-US" b="1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4891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DE ACCION </a:t>
            </a:r>
            <a:br>
              <a:rPr lang="es-ES" b="1" dirty="0" smtClean="0"/>
            </a:br>
            <a:r>
              <a:rPr lang="es-ES" b="1" dirty="0" smtClean="0"/>
              <a:t>IV </a:t>
            </a:r>
            <a:r>
              <a:rPr lang="es-ES" b="1" dirty="0" smtClean="0"/>
              <a:t>TRIMESTRE 2018</a:t>
            </a:r>
            <a:endParaRPr lang="en-US" b="1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1403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SECTORIAL</a:t>
            </a:r>
            <a:br>
              <a:rPr lang="es-ES" b="1" dirty="0" smtClean="0"/>
            </a:br>
            <a:r>
              <a:rPr lang="es-ES" b="1" dirty="0" smtClean="0"/>
              <a:t> </a:t>
            </a:r>
            <a:r>
              <a:rPr lang="es-ES" b="1" dirty="0" smtClean="0"/>
              <a:t>IV TRIMESTRE </a:t>
            </a:r>
            <a:r>
              <a:rPr lang="es-ES" b="1" dirty="0" smtClean="0"/>
              <a:t>2018</a:t>
            </a:r>
            <a:endParaRPr lang="en-US" b="1" dirty="0"/>
          </a:p>
        </p:txBody>
      </p:sp>
      <p:graphicFrame>
        <p:nvGraphicFramePr>
          <p:cNvPr id="8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8091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5353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CO" sz="6000" b="1" dirty="0" smtClean="0"/>
          </a:p>
          <a:p>
            <a:pPr marL="0" indent="0" algn="ctr">
              <a:buNone/>
            </a:pPr>
            <a:r>
              <a:rPr lang="es-CO" sz="6000" b="1" dirty="0" smtClean="0"/>
              <a:t>GRACIAS</a:t>
            </a:r>
            <a:endParaRPr lang="es-CO" sz="6000" b="1" dirty="0"/>
          </a:p>
        </p:txBody>
      </p:sp>
      <p:sp>
        <p:nvSpPr>
          <p:cNvPr id="4" name="3 Rectángulo"/>
          <p:cNvSpPr/>
          <p:nvPr/>
        </p:nvSpPr>
        <p:spPr>
          <a:xfrm>
            <a:off x="3707904" y="6287113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20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10685</TotalTime>
  <Words>37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  RESULTADOS METAS DE GOBIERNO    </vt:lpstr>
      <vt:lpstr>AVANCES PLAN ESTRATEGICO IV TRIMESTRE 2018</vt:lpstr>
      <vt:lpstr>AVANCES PLAN DE ACCION  IV TRIMESTRE 2018</vt:lpstr>
      <vt:lpstr>AVANCES PLAN SECTORIAL  IV TRIMESTRE 2018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JorgeE</dc:creator>
  <cp:lastModifiedBy>jorge eduardo martinez vergara</cp:lastModifiedBy>
  <cp:revision>174</cp:revision>
  <cp:lastPrinted>2012-12-13T14:01:17Z</cp:lastPrinted>
  <dcterms:created xsi:type="dcterms:W3CDTF">2012-12-10T14:54:50Z</dcterms:created>
  <dcterms:modified xsi:type="dcterms:W3CDTF">2019-08-30T16:50:42Z</dcterms:modified>
</cp:coreProperties>
</file>